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79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2" r:id="rId18"/>
    <p:sldId id="273" r:id="rId19"/>
    <p:sldId id="281" r:id="rId20"/>
    <p:sldId id="282" r:id="rId21"/>
    <p:sldId id="275" r:id="rId22"/>
    <p:sldId id="276" r:id="rId23"/>
    <p:sldId id="283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FFFF99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52528-0C1D-4768-B65D-1831275E189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B5446-785C-44B9-817E-E366CE630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30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5446-785C-44B9-817E-E366CE6300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ACF2E-29AF-4E27-B30F-FD0618E2D0DC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02D7-06E9-44FB-AE90-AFDD444BC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357166"/>
            <a:ext cx="7572428" cy="421484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" y="-10536"/>
            <a:ext cx="9139333" cy="6857999"/>
          </a:xfrm>
        </p:spPr>
      </p:pic>
      <p:sp>
        <p:nvSpPr>
          <p:cNvPr id="8" name="Прямоугольник 7"/>
          <p:cNvSpPr/>
          <p:nvPr/>
        </p:nvSpPr>
        <p:spPr>
          <a:xfrm>
            <a:off x="179512" y="116632"/>
            <a:ext cx="748883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УЧАСТИЕ ЖЕНЩИН ФАРМАЦИИ МИНЩИНЫ В ВЕЛИКОЙ ОТЕЧЕСТВЕННОЙ ВОЙНЕ 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1400" i="1" dirty="0"/>
          </a:p>
          <a:p>
            <a:r>
              <a:rPr lang="ru-RU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Маслёнкина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О.В., Шульга З.П.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РУП «Минская Фармация»</a:t>
            </a:r>
          </a:p>
          <a:p>
            <a:endParaRPr lang="ru-R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088" y="5229200"/>
            <a:ext cx="3714675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разве об этом расскажешь –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какие ты годы жила!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безмерная тяжесть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женские плечи легла!..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 Исаковский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818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606760" cy="2062582"/>
          </a:xfrm>
        </p:spPr>
        <p:txBody>
          <a:bodyPr>
            <a:noAutofit/>
          </a:bodyPr>
          <a:lstStyle/>
          <a:p>
            <a:pPr algn="just"/>
            <a:r>
              <a:rPr lang="ru-RU" sz="2200" b="1" i="1" u="sng" dirty="0" err="1">
                <a:solidFill>
                  <a:schemeClr val="bg2">
                    <a:lumMod val="25000"/>
                  </a:schemeClr>
                </a:solidFill>
              </a:rPr>
              <a:t>Молчанская</a:t>
            </a:r>
            <a:r>
              <a:rPr lang="ru-RU" sz="2200" b="1" i="1" u="sng" dirty="0">
                <a:solidFill>
                  <a:schemeClr val="bg2">
                    <a:lumMod val="25000"/>
                  </a:schemeClr>
                </a:solidFill>
              </a:rPr>
              <a:t> Вера </a:t>
            </a:r>
            <a:r>
              <a:rPr lang="ru-RU" sz="2200" b="1" i="1" u="sng" dirty="0" smtClean="0">
                <a:solidFill>
                  <a:schemeClr val="bg2">
                    <a:lumMod val="25000"/>
                  </a:schemeClr>
                </a:solidFill>
              </a:rPr>
              <a:t>Васильевна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 окончила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фармацевтическое училище летом 1941 года и в составе Юго-Западного фронта начала свой боевой путь. Участвовала в боях в Дагестане, Краснодарском крае, Ростовской области, Крыму. Участвовала в освобождении Украины, Польши, была первым помощником заведующего аптекой полевого госпиталя и эвакогоспиталя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7" t="55715" r="50235" b="11469"/>
          <a:stretch/>
        </p:blipFill>
        <p:spPr>
          <a:xfrm>
            <a:off x="179511" y="260648"/>
            <a:ext cx="4287713" cy="41044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61" t="34514" r="39243" b="32053"/>
          <a:stretch/>
        </p:blipFill>
        <p:spPr>
          <a:xfrm>
            <a:off x="4572000" y="260648"/>
            <a:ext cx="4435813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48680"/>
            <a:ext cx="3963290" cy="4586852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 1945-1946 годы находилась в долговременной правительственной командировке в Польше.</a:t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Награждена орденом «Отечественной войны 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</a:rPr>
              <a:t>II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-й степени», медалью «За оборону Кавказа»,   двумя Серебряными Крестами Польской Народной Республики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200" dirty="0"/>
          </a:p>
        </p:txBody>
      </p:sp>
      <p:pic>
        <p:nvPicPr>
          <p:cNvPr id="7" name="Содержимое 6" descr="Молчанская 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946" t="15096" r="1506"/>
          <a:stretch/>
        </p:blipFill>
        <p:spPr>
          <a:xfrm>
            <a:off x="467544" y="548680"/>
            <a:ext cx="4143376" cy="5276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643998" cy="857256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Вера Васильевна работала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в аптеках города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Борисов,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ушла на заслуженный отдых в 72 года, имея стаж работы 50 лет.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7" t="11410" r="59437" b="65907"/>
          <a:stretch/>
        </p:blipFill>
        <p:spPr>
          <a:xfrm>
            <a:off x="214282" y="285728"/>
            <a:ext cx="3929090" cy="44835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8" t="7704" r="38394" b="30218"/>
          <a:stretch/>
        </p:blipFill>
        <p:spPr>
          <a:xfrm>
            <a:off x="4211960" y="260648"/>
            <a:ext cx="4741825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501122" cy="121444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В настоящее время </a:t>
            </a: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</a:rPr>
              <a:t>Вера Васильевна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проживает с дочерью в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городе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Борисов,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ей 91 год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Содержимое 7" descr="Фото - 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739" r="27035" b="55805"/>
          <a:stretch>
            <a:fillRect/>
          </a:stretch>
        </p:blipFill>
        <p:spPr>
          <a:xfrm>
            <a:off x="357157" y="285728"/>
            <a:ext cx="4214843" cy="4857784"/>
          </a:xfrm>
        </p:spPr>
      </p:pic>
      <p:pic>
        <p:nvPicPr>
          <p:cNvPr id="10" name="Содержимое 9" descr="Фото - 0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878" t="50823" r="33258" b="8367"/>
          <a:stretch>
            <a:fillRect/>
          </a:stretch>
        </p:blipFill>
        <p:spPr>
          <a:xfrm>
            <a:off x="4643438" y="357166"/>
            <a:ext cx="4214842" cy="47820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286280" cy="6011882"/>
          </a:xfrm>
        </p:spPr>
        <p:txBody>
          <a:bodyPr>
            <a:noAutofit/>
          </a:bodyPr>
          <a:lstStyle/>
          <a:p>
            <a:pPr algn="just"/>
            <a:r>
              <a:rPr lang="ru-RU" sz="2200" b="1" i="1" u="sng" dirty="0">
                <a:solidFill>
                  <a:schemeClr val="bg2">
                    <a:lumMod val="25000"/>
                  </a:schemeClr>
                </a:solidFill>
              </a:rPr>
              <a:t>Иванова Валентина Петровна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, старший лейтенант медицинской службы 100-й Львовской стрелковой дивизии. Боевой путь начался с марта 1942 года из города </a:t>
            </a:r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Устюжно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 Вологодской области, где она работала ассистентом в городской аптеке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Участвовала в боях за Белгород, Киев, Харьков, Курск. Боевой путь прошла через </a:t>
            </a:r>
            <a:r>
              <a:rPr lang="ru-RU" sz="2200" b="1" i="1" dirty="0" err="1" smtClean="0">
                <a:solidFill>
                  <a:schemeClr val="bg2">
                    <a:lumMod val="25000"/>
                  </a:schemeClr>
                </a:solidFill>
              </a:rPr>
              <a:t>г.Дембица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200" b="1" i="1" dirty="0" err="1" smtClean="0">
                <a:solidFill>
                  <a:schemeClr val="bg2">
                    <a:lumMod val="25000"/>
                  </a:schemeClr>
                </a:solidFill>
              </a:rPr>
              <a:t>г.Краков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. За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проявленное мужество награждена орденом «Отечественной войны 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</a:rPr>
              <a:t>II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2200" b="1" i="1" dirty="0" err="1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 степени», медалями «За Победу над Германией», юбилейными медалями. </a:t>
            </a:r>
          </a:p>
        </p:txBody>
      </p:sp>
      <p:pic>
        <p:nvPicPr>
          <p:cNvPr id="10" name="Содержимое 9" descr="иванов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96272"/>
            <a:ext cx="4286280" cy="5990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Фармацевта </a:t>
            </a:r>
            <a:r>
              <a:rPr lang="ru-RU" sz="2000" b="1" i="1" u="sng" dirty="0" smtClean="0">
                <a:solidFill>
                  <a:schemeClr val="bg2">
                    <a:lumMod val="25000"/>
                  </a:schemeClr>
                </a:solidFill>
              </a:rPr>
              <a:t>Анну Ефимовну Захарову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война застала в аптеке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Гресской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больницы Слуцкого района. Не колеблясь, она вошла в состав подпольной группы, которую организовали врач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Ю.Г.Войнич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и фельдшер И.Калиновская.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Выхаживали раненых, по мере их выздоровления переправляли в партизанские отряды. С октября 1942 года была связной в партизанских отрядах им. С.М. Кирова и им. С.М. Буденного, а с весны 1943 года и со штабом партизанской бригады им. М.В. Фрунзе. 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Она передавала в отряды лекарственные средства, перевязочные материалы, медицинский инструментарий, а так же  данные о фашистских соединениях. По решению подпольной группы Анна Ефимовна ушла в партизанскую зону, где до прихода Красной Армии вместе со своей связной собирала данные о передвижении немецких войск, транспорта и передавала их партизанам.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502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714356"/>
            <a:ext cx="5214974" cy="1571636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</a:rPr>
              <a:t>Пугачева 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</a:rPr>
              <a:t>Глафира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</a:rPr>
              <a:t>Николаевна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в 1940 году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получила диплом фармацевта и была направлена для работы в город Брест. </a:t>
            </a:r>
          </a:p>
        </p:txBody>
      </p:sp>
      <p:pic>
        <p:nvPicPr>
          <p:cNvPr id="4" name="Picture 4" descr="125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357166"/>
            <a:ext cx="3571900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5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574" y="3143248"/>
            <a:ext cx="524986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071810"/>
            <a:ext cx="5214974" cy="3143272"/>
          </a:xfrm>
        </p:spPr>
        <p:txBody>
          <a:bodyPr>
            <a:noAutofit/>
          </a:bodyPr>
          <a:lstStyle/>
          <a:p>
            <a:pPr algn="just"/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Светлые надежды и грезы затмила 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ночь - </a:t>
            </a:r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на родной земле появился враг, принесший жестокость, насилие и смерть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 На третий день войны переехала из Бреста в 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Слуцк</a:t>
            </a:r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, где и устроилась на работу в аптеку ассистентом и рецептаром. Пугачева связалась с партизанским отрядом 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              им. </a:t>
            </a:r>
            <a:r>
              <a:rPr lang="ru-RU" sz="1900" b="1" i="1" dirty="0" err="1" smtClean="0">
                <a:solidFill>
                  <a:schemeClr val="bg2">
                    <a:lumMod val="25000"/>
                  </a:schemeClr>
                </a:solidFill>
              </a:rPr>
              <a:t>С.Лазо</a:t>
            </a:r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. В доме, где снимала комнату, прятала партизан, через связных передавала в отряд хлеб, медикаменты, перевязочный материал. </a:t>
            </a:r>
          </a:p>
        </p:txBody>
      </p:sp>
      <p:pic>
        <p:nvPicPr>
          <p:cNvPr id="7" name="Picture 5" descr="210612_igmanovich17_pereprava-partizan-19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328614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Voina-5-560x3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8542"/>
          <a:stretch>
            <a:fillRect/>
          </a:stretch>
        </p:blipFill>
        <p:spPr bwMode="auto">
          <a:xfrm>
            <a:off x="357158" y="285728"/>
            <a:ext cx="50006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57166"/>
            <a:ext cx="4572032" cy="2357454"/>
          </a:xfrm>
        </p:spPr>
        <p:txBody>
          <a:bodyPr>
            <a:normAutofit/>
          </a:bodyPr>
          <a:lstStyle/>
          <a:p>
            <a:pPr algn="just"/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Свыше 40 лет проработала </a:t>
            </a:r>
            <a:r>
              <a:rPr lang="ru-RU" sz="2200" b="1" i="1" u="sng" dirty="0">
                <a:solidFill>
                  <a:schemeClr val="bg2">
                    <a:lumMod val="25000"/>
                  </a:schemeClr>
                </a:solidFill>
              </a:rPr>
              <a:t>Глафира Николаевна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 в аптеке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     №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80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г. Слуцк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 счастлива, что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выбрала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именно эту профессию. </a:t>
            </a:r>
          </a:p>
        </p:txBody>
      </p:sp>
      <p:pic>
        <p:nvPicPr>
          <p:cNvPr id="5" name="Picture 5" descr="Pygacheva-400x6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8576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4810" y="3071810"/>
            <a:ext cx="4572031" cy="3154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57158" y="4214818"/>
            <a:ext cx="4357718" cy="1785950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Бывшие работники аптеки </a:t>
            </a:r>
          </a:p>
          <a:p>
            <a:pPr algn="just"/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№ 80 </a:t>
            </a:r>
            <a:r>
              <a:rPr lang="ru-RU" sz="2200" i="1" dirty="0" err="1" smtClean="0">
                <a:solidFill>
                  <a:schemeClr val="bg2">
                    <a:lumMod val="25000"/>
                  </a:schemeClr>
                </a:solidFill>
              </a:rPr>
              <a:t>г.Слуцк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- фармацевт </a:t>
            </a:r>
            <a:r>
              <a:rPr lang="ru-RU" sz="2200" i="1" u="sng" dirty="0" smtClean="0">
                <a:solidFill>
                  <a:schemeClr val="bg2">
                    <a:lumMod val="25000"/>
                  </a:schemeClr>
                </a:solidFill>
              </a:rPr>
              <a:t>Пугачева Глафира Николаевна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 и кассир </a:t>
            </a:r>
            <a:r>
              <a:rPr lang="ru-RU" sz="2200" i="1" u="sng" dirty="0" err="1" smtClean="0">
                <a:solidFill>
                  <a:schemeClr val="bg2">
                    <a:lumMod val="25000"/>
                  </a:schemeClr>
                </a:solidFill>
              </a:rPr>
              <a:t>Заброцкая</a:t>
            </a:r>
            <a:r>
              <a:rPr lang="ru-RU" sz="2200" i="1" u="sng" dirty="0" smtClean="0">
                <a:solidFill>
                  <a:schemeClr val="bg2">
                    <a:lumMod val="25000"/>
                  </a:schemeClr>
                </a:solidFill>
              </a:rPr>
              <a:t> Галина Петровна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 flipH="1">
            <a:off x="500034" y="500042"/>
            <a:ext cx="8429684" cy="1643074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u="sng" dirty="0" err="1" smtClean="0">
                <a:solidFill>
                  <a:schemeClr val="bg2">
                    <a:lumMod val="25000"/>
                  </a:schemeClr>
                </a:solidFill>
              </a:rPr>
              <a:t>Заброцкая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Галина Петровна,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кассир районной аптеки                    № 80 г. Слуцк, в военные годы работала в эвакогоспитале. За заслуги в Великой Отечественной войне награждена орденом «Отечественной войны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II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степени»,  юбилейными медалями.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1277"/>
          <a:stretch>
            <a:fillRect/>
          </a:stretch>
        </p:blipFill>
        <p:spPr>
          <a:xfrm>
            <a:off x="4714876" y="3714752"/>
            <a:ext cx="4140230" cy="2643206"/>
          </a:xfrm>
        </p:spPr>
      </p:pic>
    </p:spTree>
    <p:extLst>
      <p:ext uri="{BB962C8B-B14F-4D97-AF65-F5344CB8AC3E}">
        <p14:creationId xmlns:p14="http://schemas.microsoft.com/office/powerpoint/2010/main" xmlns="" val="11087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214290"/>
            <a:ext cx="5486400" cy="5153048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92933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5929330"/>
            <a:ext cx="8286808" cy="64294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В этом году исполняется 70 лет со дня Победы !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00990" cy="6083320"/>
          </a:xfrm>
        </p:spPr>
        <p:txBody>
          <a:bodyPr>
            <a:noAutofit/>
          </a:bodyPr>
          <a:lstStyle/>
          <a:p>
            <a:r>
              <a:rPr lang="ru-RU" sz="1900" b="1" i="1" u="sng" dirty="0" err="1" smtClean="0">
                <a:solidFill>
                  <a:schemeClr val="bg2">
                    <a:lumMod val="25000"/>
                  </a:schemeClr>
                </a:solidFill>
              </a:rPr>
              <a:t>Шутович</a:t>
            </a:r>
            <a:r>
              <a:rPr lang="ru-RU" sz="1900" b="1" i="1" u="sng" dirty="0" smtClean="0">
                <a:solidFill>
                  <a:schemeClr val="bg2">
                    <a:lumMod val="25000"/>
                  </a:schemeClr>
                </a:solidFill>
              </a:rPr>
              <a:t> Нина Ивановна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, фармацевт районной аптеки № 80 г.Слуцк, участник партизанского движения, была медицинской сестрой в бригаде 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им.Чкалова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, в отряде им.С.Лазо в </a:t>
            </a:r>
            <a:r>
              <a:rPr lang="ru-RU" sz="1900" b="1" i="1" dirty="0" err="1" smtClean="0">
                <a:solidFill>
                  <a:schemeClr val="bg2">
                    <a:lumMod val="25000"/>
                  </a:schemeClr>
                </a:solidFill>
              </a:rPr>
              <a:t>Любанском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 районе. Награждена медалью «За Победу над Германией», орденом «Красной Звезды», орденом «Отечественной войны </a:t>
            </a:r>
            <a:r>
              <a:rPr lang="en-US" sz="1900" b="1" i="1" dirty="0" smtClean="0">
                <a:solidFill>
                  <a:schemeClr val="bg2">
                    <a:lumMod val="25000"/>
                  </a:schemeClr>
                </a:solidFill>
              </a:rPr>
              <a:t>II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1900" b="1" i="1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 степени».</a:t>
            </a:r>
            <a:b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Тяжелыми военными дорогами прошла санитарка районной аптеки № 18 города Дзержинск </a:t>
            </a:r>
            <a:r>
              <a:rPr lang="ru-RU" sz="1900" b="1" i="1" u="sng" dirty="0" smtClean="0">
                <a:solidFill>
                  <a:schemeClr val="bg2">
                    <a:lumMod val="25000"/>
                  </a:schemeClr>
                </a:solidFill>
              </a:rPr>
              <a:t>Котова </a:t>
            </a:r>
            <a:r>
              <a:rPr lang="ru-RU" sz="1900" b="1" i="1" u="sng" dirty="0" err="1" smtClean="0">
                <a:solidFill>
                  <a:schemeClr val="bg2">
                    <a:lumMod val="25000"/>
                  </a:schemeClr>
                </a:solidFill>
              </a:rPr>
              <a:t>Просковья</a:t>
            </a:r>
            <a:r>
              <a:rPr lang="ru-RU" sz="1900" b="1" i="1" u="sng" dirty="0" smtClean="0">
                <a:solidFill>
                  <a:schemeClr val="bg2">
                    <a:lumMod val="25000"/>
                  </a:schemeClr>
                </a:solidFill>
              </a:rPr>
              <a:t> Григорьевна,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 служила в терапевтическом подвижном полевом госпитале №2693. Имела ряд правительственных наград. Инвалид Великой Отечественной войны.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Активное участие в партизанском движении принимали: </a:t>
            </a:r>
            <a:r>
              <a:rPr lang="ru-RU" sz="1900" b="1" i="1" u="sng" dirty="0" smtClean="0">
                <a:solidFill>
                  <a:schemeClr val="bg2">
                    <a:lumMod val="25000"/>
                  </a:schemeClr>
                </a:solidFill>
              </a:rPr>
              <a:t>Кухаренко Зинаида Яковлевна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, фармацевт районной аптеки № 4 </a:t>
            </a:r>
            <a:r>
              <a:rPr lang="ru-RU" sz="1900" b="1" i="1" dirty="0" err="1" smtClean="0">
                <a:solidFill>
                  <a:schemeClr val="bg2">
                    <a:lumMod val="25000"/>
                  </a:schemeClr>
                </a:solidFill>
              </a:rPr>
              <a:t>г.Несвиж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, Суворова Анна Павловна, свыше 10 лет трудилась в аптеке № 22 г.Заславль, </a:t>
            </a:r>
            <a:r>
              <a:rPr lang="ru-RU" sz="1900" b="1" i="1" u="sng" dirty="0" err="1" smtClean="0">
                <a:solidFill>
                  <a:schemeClr val="bg2">
                    <a:lumMod val="25000"/>
                  </a:schemeClr>
                </a:solidFill>
              </a:rPr>
              <a:t>Щебетова</a:t>
            </a:r>
            <a:r>
              <a:rPr lang="ru-RU" sz="1900" b="1" i="1" u="sng" dirty="0" smtClean="0">
                <a:solidFill>
                  <a:schemeClr val="bg2">
                    <a:lumMod val="25000"/>
                  </a:schemeClr>
                </a:solidFill>
              </a:rPr>
              <a:t> Надежда Ивановна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, в течении многих лет заведовала аптекой № 32 </a:t>
            </a:r>
            <a:r>
              <a:rPr lang="ru-RU" sz="1900" b="1" i="1" dirty="0" err="1" smtClean="0">
                <a:solidFill>
                  <a:schemeClr val="bg2">
                    <a:lumMod val="25000"/>
                  </a:schemeClr>
                </a:solidFill>
              </a:rPr>
              <a:t>п.Бобр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 Крупского района. Проработавшие много лет в </a:t>
            </a:r>
            <a:r>
              <a:rPr lang="ru-RU" sz="1900" b="1" i="1" dirty="0" err="1" smtClean="0">
                <a:solidFill>
                  <a:schemeClr val="bg2">
                    <a:lumMod val="25000"/>
                  </a:schemeClr>
                </a:solidFill>
              </a:rPr>
              <a:t>Копыльском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 районе </a:t>
            </a:r>
            <a:r>
              <a:rPr lang="ru-RU" sz="1900" b="1" i="1" u="sng" dirty="0" err="1" smtClean="0">
                <a:solidFill>
                  <a:schemeClr val="bg2">
                    <a:lumMod val="25000"/>
                  </a:schemeClr>
                </a:solidFill>
              </a:rPr>
              <a:t>Лемеш</a:t>
            </a:r>
            <a:r>
              <a:rPr lang="ru-RU" sz="1900" b="1" i="1" u="sng" dirty="0" smtClean="0">
                <a:solidFill>
                  <a:schemeClr val="bg2">
                    <a:lumMod val="25000"/>
                  </a:schemeClr>
                </a:solidFill>
              </a:rPr>
              <a:t> Зинаида Романовна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, фармацевт аптеки № 13 </a:t>
            </a:r>
            <a:r>
              <a:rPr lang="ru-RU" sz="1900" b="1" i="1" dirty="0" err="1" smtClean="0">
                <a:solidFill>
                  <a:schemeClr val="bg2">
                    <a:lumMod val="25000"/>
                  </a:schemeClr>
                </a:solidFill>
              </a:rPr>
              <a:t>д.Грозово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, и </a:t>
            </a:r>
            <a:r>
              <a:rPr lang="ru-RU" sz="1900" b="1" i="1" u="sng" dirty="0" err="1" smtClean="0">
                <a:solidFill>
                  <a:schemeClr val="bg2">
                    <a:lumMod val="25000"/>
                  </a:schemeClr>
                </a:solidFill>
              </a:rPr>
              <a:t>Малашевич</a:t>
            </a:r>
            <a:r>
              <a:rPr lang="ru-RU" sz="1900" b="1" i="1" u="sng" dirty="0" smtClean="0">
                <a:solidFill>
                  <a:schemeClr val="bg2">
                    <a:lumMod val="25000"/>
                  </a:schemeClr>
                </a:solidFill>
              </a:rPr>
              <a:t> Ольга Григорьевна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, фармацевт аптеки № 97 </a:t>
            </a:r>
            <a:r>
              <a:rPr lang="ru-RU" sz="1900" b="1" i="1" dirty="0" err="1" smtClean="0">
                <a:solidFill>
                  <a:schemeClr val="bg2">
                    <a:lumMod val="25000"/>
                  </a:schemeClr>
                </a:solidFill>
              </a:rPr>
              <a:t>г.Копыль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17160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2984" y="4668799"/>
            <a:ext cx="8551666" cy="192882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Список наших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коллег,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кто отдавал себя и свою жизнь во имя спасения своей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Родины,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кто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сражался в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Великой Отечественной в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ойне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за наше спокойствие, самоотверженно оказывал профессиональную помощь воинам, партизанам и всему народу на протяжении долгих месяцев фронтовой жизни, участвовал в восстановлении и развитии нарушенного войной здравоохранения, завершить невозможно. </a:t>
            </a:r>
          </a:p>
        </p:txBody>
      </p:sp>
      <p:pic>
        <p:nvPicPr>
          <p:cNvPr id="2051" name="Picture 3" descr="D:\x_722e01b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13"/>
          <a:stretch/>
        </p:blipFill>
        <p:spPr bwMode="auto">
          <a:xfrm>
            <a:off x="272984" y="267483"/>
            <a:ext cx="8547487" cy="44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75" y="1043444"/>
            <a:ext cx="329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Ружевич</a:t>
            </a:r>
            <a:r>
              <a:rPr lang="ru-RU" b="1" dirty="0" smtClean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Янина Станиславовна</a:t>
            </a:r>
            <a:endParaRPr lang="ru-RU" b="1" dirty="0">
              <a:ln w="635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5210" y="2385348"/>
            <a:ext cx="307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Фокеева</a:t>
            </a:r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Людмила Петровна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03" y="3212976"/>
            <a:ext cx="274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Захарова Анна Ефимовна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5222" y="1475492"/>
            <a:ext cx="32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Кухаренко Зинаида Яковлевна</a:t>
            </a:r>
            <a:endParaRPr lang="ru-RU" b="1" dirty="0">
              <a:ln w="635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311" y="269186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Шутович</a:t>
            </a:r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Нина Ивановна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43709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Котова </a:t>
            </a:r>
            <a:r>
              <a:rPr lang="ru-RU" b="1" dirty="0" err="1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Просковья</a:t>
            </a:r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Григорьевна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0" y="1756125"/>
            <a:ext cx="315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Молчанская</a:t>
            </a:r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Вера Васильевна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1" y="1325093"/>
            <a:ext cx="316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Иванова Валентина Петровна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311" y="2204864"/>
            <a:ext cx="299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Заброцкая</a:t>
            </a:r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Галина Петровна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1" y="878732"/>
            <a:ext cx="323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Пугачева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b="1" dirty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Глафира Николаевна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83062" y="1907540"/>
            <a:ext cx="319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Щебетова</a:t>
            </a:r>
            <a:r>
              <a:rPr lang="ru-RU" b="1" dirty="0" smtClean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Надежде Ивановна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1964" y="2888578"/>
            <a:ext cx="29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Лемеш</a:t>
            </a:r>
            <a:r>
              <a:rPr lang="ru-RU" b="1" dirty="0" smtClean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Зинаида Романовна</a:t>
            </a:r>
            <a:endParaRPr lang="ru-RU" b="1" dirty="0">
              <a:ln w="635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5529" y="611396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Малашевич</a:t>
            </a:r>
            <a:r>
              <a:rPr lang="ru-RU" b="1" dirty="0" smtClean="0">
                <a:ln w="635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Ольга Григорьевна</a:t>
            </a:r>
            <a:endParaRPr lang="ru-RU" b="1" dirty="0">
              <a:ln w="635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  <p:bldP spid="13" grpId="0"/>
      <p:bldP spid="15" grpId="0"/>
      <p:bldP spid="17" grpId="0"/>
      <p:bldP spid="18" grpId="0"/>
      <p:bldP spid="16" grpId="0"/>
      <p:bldP spid="9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786346" cy="2868610"/>
          </a:xfrm>
        </p:spPr>
        <p:txBody>
          <a:bodyPr>
            <a:noAutofit/>
          </a:bodyPr>
          <a:lstStyle/>
          <a:p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галаву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ўсе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долу</a:t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патрыётаў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тых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часоў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ваяваў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нас, за волю,</a:t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вайны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дадому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прыйшоў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ўсе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сягодня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пав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нны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Пастав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к, земляк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мёнаў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</a:t>
            </a:r>
            <a:r>
              <a:rPr lang="en-US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ўны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вырас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вяк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sz="14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Сазончык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нв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7036" r="19862"/>
          <a:stretch>
            <a:fillRect/>
          </a:stretch>
        </p:blipFill>
        <p:spPr>
          <a:xfrm>
            <a:off x="5214942" y="428604"/>
            <a:ext cx="3643338" cy="6077724"/>
          </a:xfrm>
        </p:spPr>
      </p:pic>
      <p:pic>
        <p:nvPicPr>
          <p:cNvPr id="6" name="Содержимое 5" descr="Бр к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720" r="4808"/>
          <a:stretch>
            <a:fillRect/>
          </a:stretch>
        </p:blipFill>
        <p:spPr>
          <a:xfrm>
            <a:off x="285720" y="3071810"/>
            <a:ext cx="4857784" cy="3420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001056" cy="6011882"/>
          </a:xfrm>
        </p:spPr>
        <p:txBody>
          <a:bodyPr>
            <a:normAutofit/>
          </a:bodyPr>
          <a:lstStyle/>
          <a:p>
            <a:pPr algn="just"/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C:\Users\Администратор\Desktop\1233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04"/>
          <a:stretch/>
        </p:blipFill>
        <p:spPr bwMode="auto">
          <a:xfrm>
            <a:off x="467544" y="260648"/>
            <a:ext cx="8064896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548680"/>
            <a:ext cx="6048672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anose="02010803020104030203" pitchFamily="2" charset="-79"/>
              </a:rPr>
              <a:t>Великая Отечественная война стала уже историей. Но в сегодняшнем сложном, противоречивом, неспокойном мире события того времени, уроки войны имеют не только историческое значение. Они продолжают оставаться чрезвычайно острыми, актуальными для современности. Дальнейшая судьба человечества, сохранение мира на земле и самой жизни, прямо зависит от того, как эти уроки будут усвоены нами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473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5643578"/>
            <a:ext cx="8572560" cy="100013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59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70" r="437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6215106" cy="14287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Победа…. Путь к ней был долог и труден.</a:t>
            </a:r>
            <a:endParaRPr lang="ru-RU" sz="36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143248"/>
            <a:ext cx="5486400" cy="1285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01208"/>
            <a:ext cx="8501122" cy="150017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Неоценимый вклад в победу над фашизмом внесли советские женщины, вставшие на защиту своей Родины.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Нежные, хрупкие, часто совсем юные, но сильные и бесстрашные!</a:t>
            </a:r>
          </a:p>
          <a:p>
            <a:endParaRPr lang="ru-RU" dirty="0"/>
          </a:p>
        </p:txBody>
      </p:sp>
      <p:pic>
        <p:nvPicPr>
          <p:cNvPr id="9" name="Рисунок 8" descr="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38" r="8138"/>
          <a:stretch>
            <a:fillRect/>
          </a:stretch>
        </p:blipFill>
        <p:spPr>
          <a:xfrm>
            <a:off x="467543" y="260648"/>
            <a:ext cx="8306431" cy="5025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80920" cy="57606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</a:rPr>
              <a:t>Фармацевт </a:t>
            </a:r>
            <a:r>
              <a:rPr lang="ru-RU" sz="2100" i="1" u="sng" dirty="0" err="1" smtClean="0">
                <a:solidFill>
                  <a:schemeClr val="bg2">
                    <a:lumMod val="25000"/>
                  </a:schemeClr>
                </a:solidFill>
              </a:rPr>
              <a:t>Ружевич</a:t>
            </a:r>
            <a:r>
              <a:rPr lang="ru-RU" sz="2100" i="1" u="sng" dirty="0" smtClean="0">
                <a:solidFill>
                  <a:schemeClr val="bg2">
                    <a:lumMod val="25000"/>
                  </a:schemeClr>
                </a:solidFill>
              </a:rPr>
              <a:t> Янина Станиславовна</a:t>
            </a:r>
            <a:r>
              <a:rPr lang="ru-RU" sz="21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</a:rPr>
              <a:t>– в довоенное время управляющий Дзержинской </a:t>
            </a:r>
            <a:r>
              <a:rPr lang="ru-RU" sz="2100" i="1" dirty="0">
                <a:solidFill>
                  <a:schemeClr val="bg2">
                    <a:lumMod val="25000"/>
                  </a:schemeClr>
                </a:solidFill>
              </a:rPr>
              <a:t>районной </a:t>
            </a:r>
            <a:r>
              <a:rPr lang="ru-RU" sz="2100" i="1" dirty="0" smtClean="0">
                <a:solidFill>
                  <a:schemeClr val="bg2">
                    <a:lumMod val="25000"/>
                  </a:schemeClr>
                </a:solidFill>
              </a:rPr>
              <a:t>аптеки.</a:t>
            </a:r>
            <a:endParaRPr lang="ru-RU" sz="2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000636"/>
            <a:ext cx="8286808" cy="1571636"/>
          </a:xfrm>
        </p:spPr>
        <p:txBody>
          <a:bodyPr>
            <a:noAutofit/>
          </a:bodyPr>
          <a:lstStyle/>
          <a:p>
            <a:pPr algn="just"/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В период оккупации родной территории фашистами и до освобождения работала в госпитале для 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военнопленных, который  затем был реорганизован </a:t>
            </a:r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в гражданскую 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больницу. </a:t>
            </a:r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В больничной 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аптеке </a:t>
            </a:r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Янина </a:t>
            </a:r>
            <a:r>
              <a:rPr lang="ru-RU" sz="1900" b="1" i="1" dirty="0" err="1" smtClean="0">
                <a:solidFill>
                  <a:schemeClr val="bg2">
                    <a:lumMod val="25000"/>
                  </a:schemeClr>
                </a:solidFill>
              </a:rPr>
              <a:t>Станислововна</a:t>
            </a:r>
            <a:r>
              <a:rPr lang="ru-RU" sz="1900" b="1" i="1" dirty="0" smtClean="0">
                <a:solidFill>
                  <a:schemeClr val="bg2">
                    <a:lumMod val="25000"/>
                  </a:schemeClr>
                </a:solidFill>
              </a:rPr>
              <a:t> занимала должность ассистента. </a:t>
            </a:r>
            <a:r>
              <a:rPr lang="ru-RU" sz="1900" b="1" i="1" dirty="0">
                <a:solidFill>
                  <a:schemeClr val="bg2">
                    <a:lumMod val="25000"/>
                  </a:schemeClr>
                </a:solidFill>
              </a:rPr>
              <a:t>Тяжелые воспоминания остались в сердце Янины Станиславовны о тех днях.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" t="16649" r="-304" b="2168"/>
          <a:stretch/>
        </p:blipFill>
        <p:spPr>
          <a:xfrm>
            <a:off x="467544" y="260648"/>
            <a:ext cx="8064896" cy="4200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696516"/>
            <a:ext cx="4680520" cy="5040560"/>
          </a:xfrm>
        </p:spPr>
        <p:txBody>
          <a:bodyPr>
            <a:noAutofit/>
          </a:bodyPr>
          <a:lstStyle/>
          <a:p>
            <a:pPr algn="just"/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После освобождения района от немецких захватчиков в одноэтажном деревянном здании была открыта районная аптека № 18, заведование которой было возложено на фармацевта </a:t>
            </a:r>
            <a:r>
              <a:rPr lang="ru-RU" sz="2200" b="1" i="1" u="sng" dirty="0" err="1" smtClean="0">
                <a:solidFill>
                  <a:schemeClr val="bg2">
                    <a:lumMod val="25000"/>
                  </a:schemeClr>
                </a:solidFill>
              </a:rPr>
              <a:t>Ружевич</a:t>
            </a:r>
            <a:r>
              <a:rPr lang="ru-RU" sz="2200" b="1" i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200" b="1" i="1" u="sng" dirty="0" smtClean="0">
                <a:solidFill>
                  <a:schemeClr val="bg2">
                    <a:lumMod val="25000"/>
                  </a:schemeClr>
                </a:solidFill>
              </a:rPr>
              <a:t>Я.С.</a:t>
            </a:r>
          </a:p>
          <a:p>
            <a:pPr algn="just"/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Много сил, любви было ею вложено в восстановление аптечной службы района. Её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знали все жители округи, уважали, а молодые коллеги перенимали мудрый опыт профессиональной деятельности. </a:t>
            </a:r>
          </a:p>
        </p:txBody>
      </p:sp>
      <p:pic>
        <p:nvPicPr>
          <p:cNvPr id="2055" name="Picture 7" descr="K:\Ружевич\ф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168352" cy="44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004А016\Фокеева - 0004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9"/>
            <a:ext cx="2848444" cy="41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004А016\Фокеева - 0004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2083"/>
            <a:ext cx="3148919" cy="429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9187" y="4500571"/>
            <a:ext cx="8329642" cy="2143140"/>
          </a:xfrm>
        </p:spPr>
        <p:txBody>
          <a:bodyPr>
            <a:noAutofit/>
          </a:bodyPr>
          <a:lstStyle/>
          <a:p>
            <a:pPr algn="just"/>
            <a:r>
              <a:rPr lang="ru-RU" sz="2000" b="1" i="1" u="sng" dirty="0" err="1">
                <a:solidFill>
                  <a:schemeClr val="bg2">
                    <a:lumMod val="25000"/>
                  </a:schemeClr>
                </a:solidFill>
              </a:rPr>
              <a:t>Фокеева</a:t>
            </a:r>
            <a:r>
              <a:rPr lang="ru-RU" sz="2000" b="1" i="1" u="sng" dirty="0">
                <a:solidFill>
                  <a:schemeClr val="bg2">
                    <a:lumMod val="25000"/>
                  </a:schemeClr>
                </a:solidFill>
              </a:rPr>
              <a:t> Людмила Петровна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, 22 июня 1941 года закончила Астраханское медицинское училище, была направлена на Сталинградский фронт санинструктором батареи 1078 зенитно-артиллерийского полка 62-ой Армии под командованием В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. Чуйкова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. В начале 1944 года полк был передислоцирован на 3-й Белорусский фронт и принимал активное участие в освобождении Белоруссии, включая и операцию «Багратион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004А016\Фокеева - 000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5" r="11309"/>
          <a:stretch/>
        </p:blipFill>
        <p:spPr bwMode="auto">
          <a:xfrm>
            <a:off x="323528" y="304665"/>
            <a:ext cx="4505648" cy="44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004А016\Фокеева - 0001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8" t="2375" r="16342" b="23768"/>
          <a:stretch/>
        </p:blipFill>
        <p:spPr bwMode="auto">
          <a:xfrm>
            <a:off x="4932040" y="304665"/>
            <a:ext cx="3867150" cy="44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14884"/>
            <a:ext cx="8568952" cy="1857388"/>
          </a:xfrm>
        </p:spPr>
        <p:txBody>
          <a:bodyPr>
            <a:noAutofit/>
          </a:bodyPr>
          <a:lstStyle/>
          <a:p>
            <a:pPr algn="just"/>
            <a:r>
              <a:rPr lang="ru-RU" sz="2000" b="1" i="1" u="sng" dirty="0" smtClean="0">
                <a:solidFill>
                  <a:schemeClr val="bg2">
                    <a:lumMod val="25000"/>
                  </a:schemeClr>
                </a:solidFill>
              </a:rPr>
              <a:t>Людмила Чеботарева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sz="2000" b="1" i="1" u="sng" dirty="0" err="1" smtClean="0">
                <a:solidFill>
                  <a:schemeClr val="bg2">
                    <a:lumMod val="25000"/>
                  </a:schemeClr>
                </a:solidFill>
              </a:rPr>
              <a:t>Яким</a:t>
            </a:r>
            <a:r>
              <a:rPr lang="ru-RU" sz="2000" b="1" i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bg2">
                    <a:lumMod val="25000"/>
                  </a:schemeClr>
                </a:solidFill>
              </a:rPr>
              <a:t>Фокеев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встретились в 1942 году под Саратовом. Тогда их полк после обороны Сталинграда прибыл для пополнения своих рядов. Людмила служила санинструктором в этом полку.  Молодой лейтенант сразу же обратил внимание на очень симпатичную девушку. Свадьба у Людмилы и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Якима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была в январе      1945 года. Отмечали её во время короткой передышки  между боями.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606760" cy="1296144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После окончания войны </a:t>
            </a:r>
            <a:r>
              <a:rPr lang="ru-RU" sz="2200" b="1" i="1" u="sng" dirty="0" err="1" smtClean="0">
                <a:solidFill>
                  <a:schemeClr val="bg2">
                    <a:lumMod val="25000"/>
                  </a:schemeClr>
                </a:solidFill>
              </a:rPr>
              <a:t>Фокеева</a:t>
            </a:r>
            <a:r>
              <a:rPr lang="ru-RU" sz="2200" b="1" i="1" u="sng" dirty="0" smtClean="0">
                <a:solidFill>
                  <a:schemeClr val="bg2">
                    <a:lumMod val="25000"/>
                  </a:schemeClr>
                </a:solidFill>
              </a:rPr>
              <a:t> Людмила Петровна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 работала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фармацевтом в аптеке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№172  </a:t>
            </a:r>
            <a:r>
              <a:rPr lang="ru-RU" sz="2200" b="1" i="1" dirty="0" err="1" smtClean="0">
                <a:solidFill>
                  <a:schemeClr val="bg2">
                    <a:lumMod val="25000"/>
                  </a:schemeClr>
                </a:solidFill>
              </a:rPr>
              <a:t>г.Борисов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В этом году Людмиле Петровне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исполнился 91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год, проживает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</a:rPr>
              <a:t>в г.Борисов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</a:rPr>
              <a:t>со своей дочерью.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52" t="1286" r="30946" b="66280"/>
          <a:stretch/>
        </p:blipFill>
        <p:spPr>
          <a:xfrm>
            <a:off x="251521" y="260648"/>
            <a:ext cx="4225230" cy="47525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3" t="68688" r="51889" b="352"/>
          <a:stretch/>
        </p:blipFill>
        <p:spPr>
          <a:xfrm>
            <a:off x="4572000" y="260648"/>
            <a:ext cx="429855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820</Words>
  <Application>Microsoft Office PowerPoint</Application>
  <PresentationFormat>Экран (4:3)</PresentationFormat>
  <Paragraphs>51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 Фармацевт Ружевич Янина Станиславовна – в довоенное время управляющий Дзержинской районной аптеки.</vt:lpstr>
      <vt:lpstr>Слайд 6</vt:lpstr>
      <vt:lpstr>Фокеева Людмила Петровна, 22 июня 1941 года закончила Астраханское медицинское училище, была направлена на Сталинградский фронт санинструктором батареи 1078 зенитно-артиллерийского полка 62-ой Армии под командованием В. Чуйкова. В начале 1944 года полк был передислоцирован на 3-й Белорусский фронт и принимал активное участие в освобождении Белоруссии, включая и операцию «Багратион».</vt:lpstr>
      <vt:lpstr>Людмила Чеботарева и Яким Фокеев встретились в 1942 году под Саратовом. Тогда их полк после обороны Сталинграда прибыл для пополнения своих рядов. Людмила служила санинструктором в этом полку.  Молодой лейтенант сразу же обратил внимание на очень симпатичную девушку. Свадьба у Людмилы и Якима была в январе      1945 года. Отмечали её во время короткой передышки  между боями.</vt:lpstr>
      <vt:lpstr>После окончания войны Фокеева Людмила Петровна работала фармацевтом в аптеке №172  г.Борисов. В этом году Людмиле Петровне исполнился 91 год, проживает в г.Борисов со своей дочерью.</vt:lpstr>
      <vt:lpstr>Молчанская Вера Васильевна окончила фармацевтическое училище летом 1941 года и в составе Юго-Западного фронта начала свой боевой путь. Участвовала в боях в Дагестане, Краснодарском крае, Ростовской области, Крыму. Участвовала в освобождении Украины, Польши, была первым помощником заведующего аптекой полевого госпиталя и эвакогоспиталя.</vt:lpstr>
      <vt:lpstr>В 1945-1946 годы находилась в долговременной правительственной командировке в Польше. Награждена орденом «Отечественной войны II-й степени», медалью «За оборону Кавказа»,   двумя Серебряными Крестами Польской Народной Республики.</vt:lpstr>
      <vt:lpstr>Вера Васильевна работала в аптеках города Борисов, ушла на заслуженный отдых в 72 года, имея стаж работы 50 лет. </vt:lpstr>
      <vt:lpstr>В настоящее время Вера Васильевна проживает с дочерью в городе Борисов, ей 91 год. </vt:lpstr>
      <vt:lpstr>Иванова Валентина Петровна, старший лейтенант медицинской службы 100-й Львовской стрелковой дивизии. Боевой путь начался с марта 1942 года из города Устюжно Вологодской области, где она работала ассистентом в городской аптеке. Участвовала в боях за Белгород, Киев, Харьков, Курск. Боевой путь прошла через г.Дембица, г.Краков. За проявленное мужество награждена орденом «Отечественной войны II-й степени», медалями «За Победу над Германией», юбилейными медалями. </vt:lpstr>
      <vt:lpstr>Фармацевта Анну Ефимовну Захарову война застала в аптеке Гресской больницы Слуцкого района. Не колеблясь, она вошла в состав подпольной группы, которую организовали врач Ю.Г.Войнич и фельдшер И.Калиновская.  Выхаживали раненых, по мере их выздоровления переправляли в партизанские отряды. С октября 1942 года была связной в партизанских отрядах им. С.М. Кирова и им. С.М. Буденного, а с весны 1943 года и со штабом партизанской бригады им. М.В. Фрунзе.   Она передавала в отряды лекарственные средства, перевязочные материалы, медицинский инструментарий, а так же  данные о фашистских соединениях. По решению подпольной группы Анна Ефимовна ушла в партизанскую зону, где до прихода Красной Армии вместе со своей связной собирала данные о передвижении немецких войск, транспорта и передавала их партизанам. </vt:lpstr>
      <vt:lpstr>Пугачева Глафира Николаевна в 1940 году получила диплом фармацевта и была направлена для работы в город Брест. </vt:lpstr>
      <vt:lpstr>Светлые надежды и грезы затмила ночь - на родной земле появился враг, принесший жестокость, насилие и смерть.  На третий день войны переехала из Бреста в Слуцк, где и устроилась на работу в аптеку ассистентом и рецептаром. Пугачева связалась с партизанским отрядом               им. С.Лазо. В доме, где снимала комнату, прятала партизан, через связных передавала в отряд хлеб, медикаменты, перевязочный материал. </vt:lpstr>
      <vt:lpstr>Свыше 40 лет проработала Глафира Николаевна в аптеке      № 80 г. Слуцк и счастлива, что выбрала именно эту профессию. </vt:lpstr>
      <vt:lpstr>Слайд 19</vt:lpstr>
      <vt:lpstr>Шутович Нина Ивановна, фармацевт районной аптеки № 80 г.Слуцк, участник партизанского движения, была медицинской сестрой в бригаде им.Чкалова, в отряде им.С.Лазо в Любанском районе. Награждена медалью «За Победу над Германией», орденом «Красной Звезды», орденом «Отечественной войны II-й степени».  Тяжелыми военными дорогами прошла санитарка районной аптеки № 18 города Дзержинск Котова Просковья Григорьевна, служила в терапевтическом подвижном полевом госпитале №2693. Имела ряд правительственных наград. Инвалид Великой Отечественной войны.  Активное участие в партизанском движении принимали: Кухаренко Зинаида Яковлевна, фармацевт районной аптеки № 4 г.Несвиж, Суворова Анна Павловна, свыше 10 лет трудилась в аптеке № 22 г.Заславль, Щебетова Надежда Ивановна, в течении многих лет заведовала аптекой № 32 п.Бобр Крупского района. Проработавшие много лет в Копыльском районе Лемеш Зинаида Романовна, фармацевт аптеки № 13 д.Грозово, и Малашевич Ольга Григорьевна, фармацевт аптеки № 97 г.Копыль.</vt:lpstr>
      <vt:lpstr>Список наших коллег, кто отдавал себя и свою жизнь во имя спасения своей Родины, кто сражался в Великой Отечественной войне за наше спокойствие, самоотверженно оказывал профессиональную помощь воинам, партизанам и всему народу на протяжении долгих месяцев фронтовой жизни, участвовал в восстановлении и развитии нарушенного войной здравоохранения, завершить невозможно. </vt:lpstr>
      <vt:lpstr>Схiлiце галаву ўсе долу За патрыётаў тых часоў- Хто ваяваў за нас, за волю, З вайны дадому не прыйшоў. Мы ўсе сягодня iм павiнны Паставiць помнiк, землякi. Каб спiс iмёнаў iх архiўны Ў гранiце вырас – на вякi! М. Сазончык</vt:lpstr>
      <vt:lpstr>Слайд 23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managerr</cp:lastModifiedBy>
  <cp:revision>120</cp:revision>
  <dcterms:created xsi:type="dcterms:W3CDTF">2015-04-03T06:49:57Z</dcterms:created>
  <dcterms:modified xsi:type="dcterms:W3CDTF">2015-05-18T15:03:33Z</dcterms:modified>
</cp:coreProperties>
</file>